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6" r:id="rId5"/>
    <p:sldId id="262" r:id="rId6"/>
    <p:sldId id="263" r:id="rId7"/>
    <p:sldId id="264" r:id="rId8"/>
    <p:sldId id="265" r:id="rId9"/>
    <p:sldId id="270" r:id="rId10"/>
    <p:sldId id="268" r:id="rId11"/>
    <p:sldId id="272" r:id="rId12"/>
    <p:sldId id="273" r:id="rId13"/>
    <p:sldId id="267" r:id="rId14"/>
    <p:sldId id="271" r:id="rId15"/>
    <p:sldId id="269" r:id="rId16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1" autoAdjust="0"/>
    <p:restoredTop sz="94660"/>
  </p:normalViewPr>
  <p:slideViewPr>
    <p:cSldViewPr snapToGrid="0">
      <p:cViewPr varScale="1">
        <p:scale>
          <a:sx n="75" d="100"/>
          <a:sy n="75" d="100"/>
        </p:scale>
        <p:origin x="42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0B5B24E-52BE-5476-5A7A-50497C538D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F569383-33B1-6260-44D8-20C6C2084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4D6AEF03-CC7E-0C30-4AC5-4240A703E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4EA0A567-FD4C-A1F4-C3BE-60B76B978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1F851F3B-050C-FCD2-6168-65BDFFC56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3565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69B5D9-41F9-3948-5275-81CDC53BB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325625D9-C414-6491-1522-3A02040565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DB1009B-5619-800A-B09F-F7576EBA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395D0ED7-2DC1-A4A0-37ED-ADA11AA5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B6DB3DCA-F447-790E-8D07-455F5938F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02790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D42B1FE6-F7B0-6FE9-1463-6BBA5E450E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FE2ADFD3-3D6A-E9E9-BE88-4844F51867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9CE1D9EB-9F64-FD47-E43E-ABB860EA7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B796E615-6FF4-1140-4BD1-FDFD2217D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20F106CF-B152-1781-D437-A4BD8D960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98573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5086A38-8D25-C9A2-235F-9C222E450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8F5C14C-F9C7-26AC-31E5-146F804A0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F81846C1-A9CE-0B35-C5AD-B303C6A7E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568FAA1F-9CEC-B80B-1184-B6305CB50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CCC4E403-790B-4A80-51A6-37B409CB5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408201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D035A7F-2A78-8203-8170-B57C27D52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D914097-C89C-214B-423E-6B414664F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23C2C76-C1A6-8D64-8ACA-91DED2F0E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EA1B3C77-2AFD-9CA8-D4CB-ADAE33DAC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100B3323-FCAE-72DD-ACCE-F882B0641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78738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02592B-AACE-DE76-DA0D-AF1E837F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D775451D-1C6E-81C6-07BB-BE560AC354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2E372FAD-0CE6-843A-B327-8CEAF46C8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2A79F5B8-8004-47CD-DA1B-3339BA30F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CB23B634-8F32-10E8-7265-2F499C0CC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D249502A-D5F9-744A-2099-376449917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01639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1631F92-4946-C3C8-4857-8DA7782EE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5F46C179-9620-0651-B6FB-4FB2DA615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89675736-D61B-ECB4-7267-56F76EF963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2E003038-EF5E-F6BD-DB53-BB6C9A6CF2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9E31BC45-BE50-F82B-5A6D-F3D6C026C2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D9FABC8E-0D0F-307C-E0AB-66EFC3123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E9564B4E-BA33-A31F-E45C-A3AC143CC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6D179692-49DA-6EF2-59D4-B010E0C68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948945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E0F0D38-DCD8-2565-4CF6-5D8BD63DA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67787657-5B9C-B486-A993-BEB2C9F33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DB8EB3F8-05C6-B5B0-EB9A-166C628BF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78C93751-B469-4CC8-97EE-7DB70798F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04366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4CE81B5E-09A8-A4FA-4E95-4056BC72B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9D6E4C76-A5F7-35CB-49A9-F089F7774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BB6FBA8E-E870-0822-981F-867ABD037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867233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2473B3-0216-5F4A-25C2-F6DA940C9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05E3DA0-0DD6-A373-3022-2F98CD8D6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5517C720-C3E0-7F9E-81FD-5315A2EC9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2246D50F-7FBC-403B-8440-1DC7F4BAC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336E05A1-222A-8850-5BC3-C0D384A05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D3DA9772-1664-EAAF-4EAE-F01E9F49D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16236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7574F6A-5B75-4EA2-3B3E-803A10B01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D5CD1C08-DDBA-1320-7C8E-450B4860D0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4DFBC2F-0777-E83B-C4A3-1EE01F09C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3CA9311B-6CF2-15D8-7689-FA72C22B9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36E6FF33-106F-0B1B-CE1E-170631023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3DCAB550-1F76-305A-77C2-E690C145B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92361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C0A0B23E-F999-33A8-B43B-92A615CF2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8E1E0D8-77D5-4FB5-52E8-CF8107777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8AC459FA-9B8D-0C93-B4C9-9B736A35E3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B37E7-3653-42A7-AEB8-35067CF854C1}" type="datetimeFigureOut">
              <a:rPr lang="sk-SK" smtClean="0"/>
              <a:t>3. 5. 2022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29F24AF4-7A90-BD9E-585B-91090234F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2416D0FE-6CF9-BBDB-7B45-E91D8E0F1F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73D59-C935-4A9C-ADD2-448E78DF3E8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1442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xspako00@vut.cz" TargetMode="External"/><Relationship Id="rId2" Type="http://schemas.openxmlformats.org/officeDocument/2006/relationships/hyperlink" Target="mailto:xfedor09@vutbr.cz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mailto:xsakma00@vutbr.cz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31F06F8-FC59-4633-A3BE-54450E0DB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5470" y="2784409"/>
            <a:ext cx="10640754" cy="775845"/>
          </a:xfrm>
        </p:spPr>
        <p:txBody>
          <a:bodyPr anchor="b">
            <a:noAutofit/>
          </a:bodyPr>
          <a:lstStyle/>
          <a:p>
            <a:r>
              <a:rPr lang="sk-SK" sz="3500" dirty="0">
                <a:latin typeface="+mn-lt"/>
                <a:ea typeface="+mn-ea"/>
                <a:cs typeface="Arial" panose="020B0604020202020204" pitchFamily="34" charset="0"/>
              </a:rPr>
              <a:t>17. </a:t>
            </a:r>
            <a:r>
              <a:rPr lang="en-US" sz="3500" dirty="0">
                <a:latin typeface="+mn-lt"/>
                <a:ea typeface="+mn-ea"/>
                <a:cs typeface="Arial" panose="020B0604020202020204" pitchFamily="34" charset="0"/>
              </a:rPr>
              <a:t>Vessel wall to lumen ratio determination in adaptive optics retinal images</a:t>
            </a:r>
            <a:endParaRPr lang="sk-SK" sz="3500" dirty="0"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C30941C-0DA0-4C91-96C1-8CB1192F3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1282" y="3934201"/>
            <a:ext cx="9329436" cy="584775"/>
          </a:xfrm>
        </p:spPr>
        <p:txBody>
          <a:bodyPr anchor="ctr">
            <a:normAutofit/>
          </a:bodyPr>
          <a:lstStyle/>
          <a:p>
            <a:r>
              <a:rPr lang="sk-SK" sz="1600" dirty="0"/>
              <a:t>TEAM PROJECT MPA-ABO </a:t>
            </a:r>
            <a:endParaRPr lang="sk-SK" sz="2200" b="0" i="1" dirty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4D17D302-8636-44F1-A0CD-739BF17053D9}"/>
              </a:ext>
            </a:extLst>
          </p:cNvPr>
          <p:cNvSpPr txBox="1"/>
          <p:nvPr/>
        </p:nvSpPr>
        <p:spPr>
          <a:xfrm>
            <a:off x="3500808" y="4792153"/>
            <a:ext cx="5327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k-SK" sz="1600" dirty="0" err="1">
                <a:cs typeface="Arial" panose="020B0604020202020204" pitchFamily="34" charset="0"/>
              </a:rPr>
              <a:t>Autors</a:t>
            </a:r>
            <a:r>
              <a:rPr lang="sk-SK" sz="1600" dirty="0">
                <a:cs typeface="Arial" panose="020B0604020202020204" pitchFamily="34" charset="0"/>
              </a:rPr>
              <a:t>: </a:t>
            </a:r>
            <a:r>
              <a:rPr lang="sk-SK" sz="1600" dirty="0" err="1">
                <a:cs typeface="Arial" panose="020B0604020202020204" pitchFamily="34" charset="0"/>
              </a:rPr>
              <a:t>Vasilii</a:t>
            </a:r>
            <a:r>
              <a:rPr lang="sk-SK" sz="1600" dirty="0">
                <a:cs typeface="Arial" panose="020B0604020202020204" pitchFamily="34" charset="0"/>
              </a:rPr>
              <a:t> Fedorov, Klára Sakmárová, Adriána </a:t>
            </a:r>
            <a:r>
              <a:rPr lang="sk-SK" sz="1600" dirty="0" err="1">
                <a:cs typeface="Arial" panose="020B0604020202020204" pitchFamily="34" charset="0"/>
              </a:rPr>
              <a:t>Špaková</a:t>
            </a:r>
            <a:endParaRPr lang="sk-SK" sz="1600" dirty="0">
              <a:cs typeface="Arial" panose="020B0604020202020204" pitchFamily="34" charset="0"/>
            </a:endParaRPr>
          </a:p>
          <a:p>
            <a:pPr algn="ctr"/>
            <a:r>
              <a:rPr lang="sk-SK" sz="1600" dirty="0">
                <a:cs typeface="Arial" panose="020B0604020202020204" pitchFamily="34" charset="0"/>
              </a:rPr>
              <a:t> </a:t>
            </a:r>
          </a:p>
        </p:txBody>
      </p:sp>
      <p:pic>
        <p:nvPicPr>
          <p:cNvPr id="7" name="Obrázok 6">
            <a:extLst>
              <a:ext uri="{FF2B5EF4-FFF2-40B4-BE49-F238E27FC236}">
                <a16:creationId xmlns:a16="http://schemas.microsoft.com/office/drawing/2014/main" id="{48008355-BC72-59A3-69B3-226A93EDA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470" y="607627"/>
            <a:ext cx="3970217" cy="141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75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C32BBDE-8CF3-9E2A-D873-CE58417E6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WLR Calculation</a:t>
            </a:r>
            <a:endParaRPr lang="sk-SK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0FD8017D-6C26-7FD3-B351-E6FCC3895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333" y="365125"/>
            <a:ext cx="2353622" cy="5578475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BCF1B820-6BB8-AC1D-3F73-1AE31B74B63E}"/>
              </a:ext>
            </a:extLst>
          </p:cNvPr>
          <p:cNvSpPr txBox="1"/>
          <p:nvPr/>
        </p:nvSpPr>
        <p:spPr>
          <a:xfrm>
            <a:off x="8357110" y="5905500"/>
            <a:ext cx="3104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WLR calculation diagram</a:t>
            </a:r>
            <a:endParaRPr lang="cs-CZ" dirty="0"/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C59C3355-F9D1-8885-A987-618CBD08FB5C}"/>
              </a:ext>
            </a:extLst>
          </p:cNvPr>
          <p:cNvSpPr txBox="1"/>
          <p:nvPr/>
        </p:nvSpPr>
        <p:spPr>
          <a:xfrm>
            <a:off x="4063234" y="5758934"/>
            <a:ext cx="42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Approximating vessel center curve</a:t>
            </a:r>
            <a:endParaRPr lang="cs-CZ" dirty="0"/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6CBC754B-65DC-D681-365B-F85D072A43BB}"/>
              </a:ext>
            </a:extLst>
          </p:cNvPr>
          <p:cNvSpPr txBox="1"/>
          <p:nvPr/>
        </p:nvSpPr>
        <p:spPr>
          <a:xfrm>
            <a:off x="583054" y="2545120"/>
            <a:ext cx="29602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Separate labeled object into several objects in direction of higher std</a:t>
            </a:r>
          </a:p>
          <a:p>
            <a:pPr marL="342900" indent="-342900">
              <a:buAutoNum type="arabicPeriod"/>
            </a:pPr>
            <a:r>
              <a:rPr lang="en-US" dirty="0"/>
              <a:t>Calculate centroids of final objects</a:t>
            </a:r>
          </a:p>
          <a:p>
            <a:pPr marL="342900" indent="-342900">
              <a:buAutoNum type="arabicPeriod"/>
            </a:pPr>
            <a:r>
              <a:rPr lang="en-US" dirty="0"/>
              <a:t>Approximate curve by Nearest Neighbor joining from the furthest centroid</a:t>
            </a:r>
            <a:endParaRPr lang="cs-CZ" dirty="0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BA429EA3-43E9-187A-225D-C43C24E4ABFE}"/>
              </a:ext>
            </a:extLst>
          </p:cNvPr>
          <p:cNvSpPr txBox="1"/>
          <p:nvPr/>
        </p:nvSpPr>
        <p:spPr>
          <a:xfrm>
            <a:off x="-291774" y="1952804"/>
            <a:ext cx="4396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Approximating vessel center curve:</a:t>
            </a:r>
            <a:endParaRPr lang="cs-CZ" dirty="0"/>
          </a:p>
        </p:txBody>
      </p:sp>
      <p:pic>
        <p:nvPicPr>
          <p:cNvPr id="8" name="Obrázek 7" descr="Obsah obrázku text, zbraň, nůž&#10;&#10;Popis byl vytvořen automaticky">
            <a:extLst>
              <a:ext uri="{FF2B5EF4-FFF2-40B4-BE49-F238E27FC236}">
                <a16:creationId xmlns:a16="http://schemas.microsoft.com/office/drawing/2014/main" id="{B386722A-D3C6-728D-8840-99306BDB87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233" y="1409700"/>
            <a:ext cx="4222750" cy="422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68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>
            <a:extLst>
              <a:ext uri="{FF2B5EF4-FFF2-40B4-BE49-F238E27FC236}">
                <a16:creationId xmlns:a16="http://schemas.microsoft.com/office/drawing/2014/main" id="{0D6F3FC9-B0AC-B703-5C8F-2C1549E18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3. WLR Calculation</a:t>
            </a:r>
            <a:endParaRPr lang="sk-SK" dirty="0"/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BB416198-0904-B3DD-EFE7-494311383FD4}"/>
              </a:ext>
            </a:extLst>
          </p:cNvPr>
          <p:cNvSpPr txBox="1"/>
          <p:nvPr/>
        </p:nvSpPr>
        <p:spPr>
          <a:xfrm>
            <a:off x="1535694" y="6123543"/>
            <a:ext cx="4633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cs-CZ" dirty="0" err="1"/>
              <a:t>Centroids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separated</a:t>
            </a:r>
            <a:r>
              <a:rPr lang="cs-CZ" dirty="0"/>
              <a:t> line </a:t>
            </a:r>
            <a:r>
              <a:rPr lang="cs-CZ" dirty="0" err="1"/>
              <a:t>parts</a:t>
            </a:r>
            <a:endParaRPr lang="cs-CZ" dirty="0"/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B3A90F7C-383C-C8A0-6A44-440E7A7CE8EA}"/>
              </a:ext>
            </a:extLst>
          </p:cNvPr>
          <p:cNvSpPr txBox="1"/>
          <p:nvPr/>
        </p:nvSpPr>
        <p:spPr>
          <a:xfrm>
            <a:off x="6720302" y="6100286"/>
            <a:ext cx="4633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cs-CZ" dirty="0" err="1"/>
              <a:t>Curve</a:t>
            </a:r>
            <a:r>
              <a:rPr lang="cs-CZ" dirty="0"/>
              <a:t> </a:t>
            </a:r>
            <a:r>
              <a:rPr lang="cs-CZ" dirty="0" err="1"/>
              <a:t>through</a:t>
            </a:r>
            <a:r>
              <a:rPr lang="cs-CZ" dirty="0"/>
              <a:t> </a:t>
            </a:r>
            <a:r>
              <a:rPr lang="cs-CZ" dirty="0" err="1"/>
              <a:t>centroids</a:t>
            </a:r>
            <a:endParaRPr lang="cs-CZ" dirty="0"/>
          </a:p>
        </p:txBody>
      </p:sp>
      <p:pic>
        <p:nvPicPr>
          <p:cNvPr id="17" name="Obrázek 16" descr="Obsah obrázku letící, exteriér, barevné, červená&#10;&#10;Popis byl vytvořen automaticky">
            <a:extLst>
              <a:ext uri="{FF2B5EF4-FFF2-40B4-BE49-F238E27FC236}">
                <a16:creationId xmlns:a16="http://schemas.microsoft.com/office/drawing/2014/main" id="{8504C623-72E1-7459-F344-541079F90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694" y="1402223"/>
            <a:ext cx="4633497" cy="4633497"/>
          </a:xfrm>
          <a:prstGeom prst="rect">
            <a:avLst/>
          </a:prstGeom>
        </p:spPr>
      </p:pic>
      <p:pic>
        <p:nvPicPr>
          <p:cNvPr id="19" name="Obrázek 18">
            <a:extLst>
              <a:ext uri="{FF2B5EF4-FFF2-40B4-BE49-F238E27FC236}">
                <a16:creationId xmlns:a16="http://schemas.microsoft.com/office/drawing/2014/main" id="{2B386994-90D6-6ECD-732B-B98289BFF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301" y="1402223"/>
            <a:ext cx="4633497" cy="463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13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>
            <a:extLst>
              <a:ext uri="{FF2B5EF4-FFF2-40B4-BE49-F238E27FC236}">
                <a16:creationId xmlns:a16="http://schemas.microsoft.com/office/drawing/2014/main" id="{0D6F3FC9-B0AC-B703-5C8F-2C1549E18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3. WLR Calculation</a:t>
            </a:r>
            <a:endParaRPr lang="sk-SK" dirty="0"/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BB416198-0904-B3DD-EFE7-494311383FD4}"/>
              </a:ext>
            </a:extLst>
          </p:cNvPr>
          <p:cNvSpPr txBox="1"/>
          <p:nvPr/>
        </p:nvSpPr>
        <p:spPr>
          <a:xfrm>
            <a:off x="1450908" y="6123543"/>
            <a:ext cx="4551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Scanning lines p</a:t>
            </a:r>
            <a:r>
              <a:rPr lang="cs-CZ" dirty="0" err="1"/>
              <a:t>erpend</a:t>
            </a:r>
            <a:r>
              <a:rPr lang="en-US" dirty="0" err="1"/>
              <a:t>i</a:t>
            </a:r>
            <a:r>
              <a:rPr lang="cs-CZ" dirty="0" err="1"/>
              <a:t>cular</a:t>
            </a:r>
            <a:endParaRPr lang="en-US" dirty="0"/>
          </a:p>
          <a:p>
            <a:pPr algn="ctr"/>
            <a:r>
              <a:rPr lang="cs-CZ" dirty="0"/>
              <a:t>to </a:t>
            </a:r>
            <a:r>
              <a:rPr lang="cs-CZ" dirty="0" err="1"/>
              <a:t>the</a:t>
            </a:r>
            <a:r>
              <a:rPr lang="cs-CZ" dirty="0"/>
              <a:t> center</a:t>
            </a:r>
            <a:r>
              <a:rPr lang="en-US" dirty="0"/>
              <a:t> curve</a:t>
            </a:r>
            <a:endParaRPr lang="cs-CZ" dirty="0"/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B3A90F7C-383C-C8A0-6A44-440E7A7CE8EA}"/>
              </a:ext>
            </a:extLst>
          </p:cNvPr>
          <p:cNvSpPr txBox="1"/>
          <p:nvPr/>
        </p:nvSpPr>
        <p:spPr>
          <a:xfrm>
            <a:off x="6721631" y="5985043"/>
            <a:ext cx="4551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cs-CZ" dirty="0" err="1"/>
              <a:t>Process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scanning</a:t>
            </a:r>
            <a:r>
              <a:rPr lang="cs-CZ" dirty="0"/>
              <a:t> lines</a:t>
            </a:r>
          </a:p>
          <a:p>
            <a:pPr algn="ctr"/>
            <a:r>
              <a:rPr lang="cs-CZ" dirty="0"/>
              <a:t>and </a:t>
            </a:r>
            <a:r>
              <a:rPr lang="cs-CZ" dirty="0" err="1"/>
              <a:t>border</a:t>
            </a:r>
            <a:r>
              <a:rPr lang="cs-CZ" dirty="0"/>
              <a:t> </a:t>
            </a:r>
            <a:r>
              <a:rPr lang="cs-CZ" dirty="0" err="1"/>
              <a:t>detection</a:t>
            </a:r>
            <a:endParaRPr lang="cs-CZ" dirty="0"/>
          </a:p>
        </p:txBody>
      </p:sp>
      <p:pic>
        <p:nvPicPr>
          <p:cNvPr id="48" name="Obrázek 47">
            <a:extLst>
              <a:ext uri="{FF2B5EF4-FFF2-40B4-BE49-F238E27FC236}">
                <a16:creationId xmlns:a16="http://schemas.microsoft.com/office/drawing/2014/main" id="{120D51BC-B948-9527-B1E1-F6EE7D780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908" y="1364649"/>
            <a:ext cx="4551595" cy="4551595"/>
          </a:xfrm>
          <a:prstGeom prst="rect">
            <a:avLst/>
          </a:prstGeom>
        </p:spPr>
      </p:pic>
      <p:cxnSp>
        <p:nvCxnSpPr>
          <p:cNvPr id="49" name="Přímá spojnice se šipkou 48">
            <a:extLst>
              <a:ext uri="{FF2B5EF4-FFF2-40B4-BE49-F238E27FC236}">
                <a16:creationId xmlns:a16="http://schemas.microsoft.com/office/drawing/2014/main" id="{A5C948E7-CCFE-7A84-0ABF-F41C987B32ED}"/>
              </a:ext>
            </a:extLst>
          </p:cNvPr>
          <p:cNvCxnSpPr>
            <a:cxnSpLocks/>
          </p:cNvCxnSpPr>
          <p:nvPr/>
        </p:nvCxnSpPr>
        <p:spPr>
          <a:xfrm flipH="1">
            <a:off x="1450908" y="2690212"/>
            <a:ext cx="669992" cy="639298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Přímá spojnice se šipkou 50">
            <a:extLst>
              <a:ext uri="{FF2B5EF4-FFF2-40B4-BE49-F238E27FC236}">
                <a16:creationId xmlns:a16="http://schemas.microsoft.com/office/drawing/2014/main" id="{788C93F4-F892-4602-4216-DD8AED61A621}"/>
              </a:ext>
            </a:extLst>
          </p:cNvPr>
          <p:cNvCxnSpPr>
            <a:cxnSpLocks/>
          </p:cNvCxnSpPr>
          <p:nvPr/>
        </p:nvCxnSpPr>
        <p:spPr>
          <a:xfrm flipH="1">
            <a:off x="1997814" y="3267817"/>
            <a:ext cx="669992" cy="639298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Přímá spojnice se šipkou 51">
            <a:extLst>
              <a:ext uri="{FF2B5EF4-FFF2-40B4-BE49-F238E27FC236}">
                <a16:creationId xmlns:a16="http://schemas.microsoft.com/office/drawing/2014/main" id="{F06CEEEF-1D41-38B4-F020-2C37B7152114}"/>
              </a:ext>
            </a:extLst>
          </p:cNvPr>
          <p:cNvCxnSpPr>
            <a:cxnSpLocks/>
          </p:cNvCxnSpPr>
          <p:nvPr/>
        </p:nvCxnSpPr>
        <p:spPr>
          <a:xfrm flipH="1">
            <a:off x="2601198" y="3981174"/>
            <a:ext cx="669992" cy="639298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Přímá spojnice se šipkou 52">
            <a:extLst>
              <a:ext uri="{FF2B5EF4-FFF2-40B4-BE49-F238E27FC236}">
                <a16:creationId xmlns:a16="http://schemas.microsoft.com/office/drawing/2014/main" id="{6E67C1B0-07E9-7D03-B9E1-8CCBDACD2BFB}"/>
              </a:ext>
            </a:extLst>
          </p:cNvPr>
          <p:cNvCxnSpPr>
            <a:cxnSpLocks/>
          </p:cNvCxnSpPr>
          <p:nvPr/>
        </p:nvCxnSpPr>
        <p:spPr>
          <a:xfrm flipH="1">
            <a:off x="3056713" y="4508122"/>
            <a:ext cx="669992" cy="639298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Přímá spojnice se šipkou 53">
            <a:extLst>
              <a:ext uri="{FF2B5EF4-FFF2-40B4-BE49-F238E27FC236}">
                <a16:creationId xmlns:a16="http://schemas.microsoft.com/office/drawing/2014/main" id="{16B72527-1320-0BED-A16C-929A4218CFF9}"/>
              </a:ext>
            </a:extLst>
          </p:cNvPr>
          <p:cNvCxnSpPr>
            <a:cxnSpLocks/>
          </p:cNvCxnSpPr>
          <p:nvPr/>
        </p:nvCxnSpPr>
        <p:spPr>
          <a:xfrm flipH="1">
            <a:off x="3669421" y="5028428"/>
            <a:ext cx="669992" cy="639298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Přímá spojnice se šipkou 54">
            <a:extLst>
              <a:ext uri="{FF2B5EF4-FFF2-40B4-BE49-F238E27FC236}">
                <a16:creationId xmlns:a16="http://schemas.microsoft.com/office/drawing/2014/main" id="{8E8FE6E4-4B1C-BC50-F63E-5E12269DD5D1}"/>
              </a:ext>
            </a:extLst>
          </p:cNvPr>
          <p:cNvCxnSpPr>
            <a:cxnSpLocks/>
          </p:cNvCxnSpPr>
          <p:nvPr/>
        </p:nvCxnSpPr>
        <p:spPr>
          <a:xfrm flipH="1">
            <a:off x="1662818" y="1408069"/>
            <a:ext cx="669992" cy="680336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Přímá spojnice se šipkou 56">
            <a:extLst>
              <a:ext uri="{FF2B5EF4-FFF2-40B4-BE49-F238E27FC236}">
                <a16:creationId xmlns:a16="http://schemas.microsoft.com/office/drawing/2014/main" id="{79ED3939-2AF5-8B6F-4C08-DCBA34CC561B}"/>
              </a:ext>
            </a:extLst>
          </p:cNvPr>
          <p:cNvCxnSpPr>
            <a:cxnSpLocks/>
          </p:cNvCxnSpPr>
          <p:nvPr/>
        </p:nvCxnSpPr>
        <p:spPr>
          <a:xfrm flipH="1">
            <a:off x="2209724" y="1947265"/>
            <a:ext cx="669992" cy="639298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Přímá spojnice se šipkou 57">
            <a:extLst>
              <a:ext uri="{FF2B5EF4-FFF2-40B4-BE49-F238E27FC236}">
                <a16:creationId xmlns:a16="http://schemas.microsoft.com/office/drawing/2014/main" id="{0FB1E0FB-3B5E-D0FE-B259-F752ACAB5A43}"/>
              </a:ext>
            </a:extLst>
          </p:cNvPr>
          <p:cNvCxnSpPr>
            <a:cxnSpLocks/>
          </p:cNvCxnSpPr>
          <p:nvPr/>
        </p:nvCxnSpPr>
        <p:spPr>
          <a:xfrm flipH="1">
            <a:off x="2684688" y="2617466"/>
            <a:ext cx="758892" cy="563448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Přímá spojnice se šipkou 59">
            <a:extLst>
              <a:ext uri="{FF2B5EF4-FFF2-40B4-BE49-F238E27FC236}">
                <a16:creationId xmlns:a16="http://schemas.microsoft.com/office/drawing/2014/main" id="{34ED8DED-E662-82CF-4832-8C6C4DD578A6}"/>
              </a:ext>
            </a:extLst>
          </p:cNvPr>
          <p:cNvCxnSpPr>
            <a:cxnSpLocks/>
          </p:cNvCxnSpPr>
          <p:nvPr/>
        </p:nvCxnSpPr>
        <p:spPr>
          <a:xfrm flipH="1">
            <a:off x="3610776" y="3762245"/>
            <a:ext cx="669992" cy="639298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Přímá spojnice se šipkou 60">
            <a:extLst>
              <a:ext uri="{FF2B5EF4-FFF2-40B4-BE49-F238E27FC236}">
                <a16:creationId xmlns:a16="http://schemas.microsoft.com/office/drawing/2014/main" id="{7E712866-939A-EA18-3DF1-47495935B139}"/>
              </a:ext>
            </a:extLst>
          </p:cNvPr>
          <p:cNvCxnSpPr>
            <a:cxnSpLocks/>
          </p:cNvCxnSpPr>
          <p:nvPr/>
        </p:nvCxnSpPr>
        <p:spPr>
          <a:xfrm flipH="1">
            <a:off x="4288426" y="4300823"/>
            <a:ext cx="628440" cy="708218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Přímá spojnice se šipkou 62">
            <a:extLst>
              <a:ext uri="{FF2B5EF4-FFF2-40B4-BE49-F238E27FC236}">
                <a16:creationId xmlns:a16="http://schemas.microsoft.com/office/drawing/2014/main" id="{4692937D-5631-C981-0E56-EB32D29D862C}"/>
              </a:ext>
            </a:extLst>
          </p:cNvPr>
          <p:cNvCxnSpPr>
            <a:cxnSpLocks/>
          </p:cNvCxnSpPr>
          <p:nvPr/>
        </p:nvCxnSpPr>
        <p:spPr>
          <a:xfrm flipH="1">
            <a:off x="5090661" y="4658572"/>
            <a:ext cx="442934" cy="834007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Přímá spojnice se šipkou 64">
            <a:extLst>
              <a:ext uri="{FF2B5EF4-FFF2-40B4-BE49-F238E27FC236}">
                <a16:creationId xmlns:a16="http://schemas.microsoft.com/office/drawing/2014/main" id="{2F22CF9B-8A5C-B0F1-D176-D40FD54E94FA}"/>
              </a:ext>
            </a:extLst>
          </p:cNvPr>
          <p:cNvCxnSpPr>
            <a:cxnSpLocks/>
          </p:cNvCxnSpPr>
          <p:nvPr/>
        </p:nvCxnSpPr>
        <p:spPr>
          <a:xfrm flipH="1">
            <a:off x="2989489" y="3082459"/>
            <a:ext cx="859875" cy="573207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Obrázek 67">
            <a:extLst>
              <a:ext uri="{FF2B5EF4-FFF2-40B4-BE49-F238E27FC236}">
                <a16:creationId xmlns:a16="http://schemas.microsoft.com/office/drawing/2014/main" id="{62F66328-FA5B-ED82-4C8B-598C850202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631" y="1364649"/>
            <a:ext cx="4551595" cy="4551595"/>
          </a:xfrm>
          <a:prstGeom prst="rect">
            <a:avLst/>
          </a:prstGeom>
        </p:spPr>
      </p:pic>
      <p:cxnSp>
        <p:nvCxnSpPr>
          <p:cNvPr id="4" name="Přímá spojnice 3">
            <a:extLst>
              <a:ext uri="{FF2B5EF4-FFF2-40B4-BE49-F238E27FC236}">
                <a16:creationId xmlns:a16="http://schemas.microsoft.com/office/drawing/2014/main" id="{04B9D005-0EFF-2FD2-D96F-1950A1B10A26}"/>
              </a:ext>
            </a:extLst>
          </p:cNvPr>
          <p:cNvCxnSpPr/>
          <p:nvPr/>
        </p:nvCxnSpPr>
        <p:spPr>
          <a:xfrm>
            <a:off x="9842500" y="992188"/>
            <a:ext cx="546100" cy="0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20">
            <a:extLst>
              <a:ext uri="{FF2B5EF4-FFF2-40B4-BE49-F238E27FC236}">
                <a16:creationId xmlns:a16="http://schemas.microsoft.com/office/drawing/2014/main" id="{A75D71A1-86AA-9649-EC5B-93FD475FA620}"/>
              </a:ext>
            </a:extLst>
          </p:cNvPr>
          <p:cNvCxnSpPr/>
          <p:nvPr/>
        </p:nvCxnSpPr>
        <p:spPr>
          <a:xfrm>
            <a:off x="9842500" y="1176811"/>
            <a:ext cx="5461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ovéPole 4">
            <a:extLst>
              <a:ext uri="{FF2B5EF4-FFF2-40B4-BE49-F238E27FC236}">
                <a16:creationId xmlns:a16="http://schemas.microsoft.com/office/drawing/2014/main" id="{E0643B88-EB14-AAD3-87B0-F723DCFFDBF0}"/>
              </a:ext>
            </a:extLst>
          </p:cNvPr>
          <p:cNvSpPr txBox="1"/>
          <p:nvPr/>
        </p:nvSpPr>
        <p:spPr>
          <a:xfrm>
            <a:off x="10388600" y="773080"/>
            <a:ext cx="706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rgbClr val="00B0F0"/>
                </a:solidFill>
              </a:rPr>
              <a:t>wall</a:t>
            </a:r>
            <a:endParaRPr lang="cs-CZ" dirty="0">
              <a:solidFill>
                <a:srgbClr val="00B0F0"/>
              </a:solidFill>
            </a:endParaRP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4E19CA16-F2C3-1001-ACD5-249CEB121137}"/>
              </a:ext>
            </a:extLst>
          </p:cNvPr>
          <p:cNvSpPr txBox="1"/>
          <p:nvPr/>
        </p:nvSpPr>
        <p:spPr>
          <a:xfrm>
            <a:off x="10386835" y="989602"/>
            <a:ext cx="880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1">
                    <a:lumMod val="75000"/>
                  </a:schemeClr>
                </a:solidFill>
              </a:rPr>
              <a:t>lumen</a:t>
            </a:r>
          </a:p>
        </p:txBody>
      </p:sp>
    </p:spTree>
    <p:extLst>
      <p:ext uri="{BB962C8B-B14F-4D97-AF65-F5344CB8AC3E}">
        <p14:creationId xmlns:p14="http://schemas.microsoft.com/office/powerpoint/2010/main" val="1225674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B9848C8-D567-CB09-7240-14FF1D299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92832"/>
            <a:ext cx="10515600" cy="1325563"/>
          </a:xfrm>
        </p:spPr>
        <p:txBody>
          <a:bodyPr/>
          <a:lstStyle/>
          <a:p>
            <a:r>
              <a:rPr lang="en-US" dirty="0"/>
              <a:t>3. WLR Calculation</a:t>
            </a:r>
            <a:endParaRPr lang="sk-SK" dirty="0"/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B061387D-3EC8-CB0E-AC5D-F92510C73C28}"/>
              </a:ext>
            </a:extLst>
          </p:cNvPr>
          <p:cNvSpPr txBox="1"/>
          <p:nvPr/>
        </p:nvSpPr>
        <p:spPr>
          <a:xfrm>
            <a:off x="1177261" y="6164644"/>
            <a:ext cx="4740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Scanning area and detecting borders</a:t>
            </a:r>
            <a:endParaRPr lang="cs-CZ" dirty="0"/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FF932D38-FFF3-3F4F-123C-6DE18B3A861B}"/>
              </a:ext>
            </a:extLst>
          </p:cNvPr>
          <p:cNvSpPr txBox="1"/>
          <p:nvPr/>
        </p:nvSpPr>
        <p:spPr>
          <a:xfrm>
            <a:off x="6273801" y="6119878"/>
            <a:ext cx="554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dirty="0" err="1"/>
              <a:t>Heatma</a:t>
            </a:r>
            <a:r>
              <a:rPr lang="cs-CZ" dirty="0"/>
              <a:t>p on </a:t>
            </a:r>
            <a:r>
              <a:rPr lang="cs-CZ" dirty="0" err="1"/>
              <a:t>the</a:t>
            </a:r>
            <a:r>
              <a:rPr lang="cs-CZ" dirty="0"/>
              <a:t> image</a:t>
            </a:r>
          </a:p>
        </p:txBody>
      </p:sp>
      <p:pic>
        <p:nvPicPr>
          <p:cNvPr id="11" name="Obrázek 10">
            <a:extLst>
              <a:ext uri="{FF2B5EF4-FFF2-40B4-BE49-F238E27FC236}">
                <a16:creationId xmlns:a16="http://schemas.microsoft.com/office/drawing/2014/main" id="{E974CB9F-8B9B-213B-016B-2DC6D24B1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087" y="1222642"/>
            <a:ext cx="4744112" cy="4744112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9AA95DF9-B74D-FC58-A505-FE2564977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263" y="1700757"/>
            <a:ext cx="5382894" cy="4136758"/>
          </a:xfrm>
          <a:prstGeom prst="rect">
            <a:avLst/>
          </a:prstGeom>
        </p:spPr>
      </p:pic>
      <p:cxnSp>
        <p:nvCxnSpPr>
          <p:cNvPr id="7" name="Přímá spojnice 6">
            <a:extLst>
              <a:ext uri="{FF2B5EF4-FFF2-40B4-BE49-F238E27FC236}">
                <a16:creationId xmlns:a16="http://schemas.microsoft.com/office/drawing/2014/main" id="{CAB4B3C0-0E63-9A36-A315-088D412464A6}"/>
              </a:ext>
            </a:extLst>
          </p:cNvPr>
          <p:cNvCxnSpPr/>
          <p:nvPr/>
        </p:nvCxnSpPr>
        <p:spPr>
          <a:xfrm>
            <a:off x="4849214" y="860381"/>
            <a:ext cx="546100" cy="0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Přímá spojnice 7">
            <a:extLst>
              <a:ext uri="{FF2B5EF4-FFF2-40B4-BE49-F238E27FC236}">
                <a16:creationId xmlns:a16="http://schemas.microsoft.com/office/drawing/2014/main" id="{85035634-C841-7A2C-3E78-9D7D4FBC1638}"/>
              </a:ext>
            </a:extLst>
          </p:cNvPr>
          <p:cNvCxnSpPr/>
          <p:nvPr/>
        </p:nvCxnSpPr>
        <p:spPr>
          <a:xfrm>
            <a:off x="4849214" y="1045004"/>
            <a:ext cx="5461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ovéPole 9">
            <a:extLst>
              <a:ext uri="{FF2B5EF4-FFF2-40B4-BE49-F238E27FC236}">
                <a16:creationId xmlns:a16="http://schemas.microsoft.com/office/drawing/2014/main" id="{EF49E32B-22CB-0A4D-72C3-A924E5137EC7}"/>
              </a:ext>
            </a:extLst>
          </p:cNvPr>
          <p:cNvSpPr txBox="1"/>
          <p:nvPr/>
        </p:nvSpPr>
        <p:spPr>
          <a:xfrm>
            <a:off x="5395314" y="641273"/>
            <a:ext cx="706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rgbClr val="00B0F0"/>
                </a:solidFill>
              </a:rPr>
              <a:t>wall</a:t>
            </a:r>
            <a:endParaRPr lang="cs-CZ" dirty="0">
              <a:solidFill>
                <a:srgbClr val="00B0F0"/>
              </a:solidFill>
            </a:endParaRP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9740CE96-DCED-9A8C-792B-F65DFEFCF395}"/>
              </a:ext>
            </a:extLst>
          </p:cNvPr>
          <p:cNvSpPr txBox="1"/>
          <p:nvPr/>
        </p:nvSpPr>
        <p:spPr>
          <a:xfrm>
            <a:off x="5393549" y="857795"/>
            <a:ext cx="880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1">
                    <a:lumMod val="75000"/>
                  </a:schemeClr>
                </a:solidFill>
              </a:rPr>
              <a:t>lumen</a:t>
            </a:r>
          </a:p>
        </p:txBody>
      </p:sp>
    </p:spTree>
    <p:extLst>
      <p:ext uri="{BB962C8B-B14F-4D97-AF65-F5344CB8AC3E}">
        <p14:creationId xmlns:p14="http://schemas.microsoft.com/office/powerpoint/2010/main" val="883286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B9848C8-D567-CB09-7240-14FF1D299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92832"/>
            <a:ext cx="10515600" cy="1325563"/>
          </a:xfrm>
        </p:spPr>
        <p:txBody>
          <a:bodyPr/>
          <a:lstStyle/>
          <a:p>
            <a:r>
              <a:rPr lang="en-US" dirty="0"/>
              <a:t>3. WLR Calculation</a:t>
            </a:r>
            <a:endParaRPr lang="sk-SK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6415A22C-B984-F60F-8070-00022E3A4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7203" y="428841"/>
            <a:ext cx="5771798" cy="5818629"/>
          </a:xfrm>
          <a:prstGeom prst="rect">
            <a:avLst/>
          </a:prstGeom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DE15CCB4-0717-F3BB-6403-0DF36D0490AA}"/>
              </a:ext>
            </a:extLst>
          </p:cNvPr>
          <p:cNvSpPr txBox="1"/>
          <p:nvPr/>
        </p:nvSpPr>
        <p:spPr>
          <a:xfrm>
            <a:off x="5264503" y="6322613"/>
            <a:ext cx="5771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err="1"/>
              <a:t>Zoomed</a:t>
            </a:r>
            <a:r>
              <a:rPr lang="cs-CZ" dirty="0"/>
              <a:t> part </a:t>
            </a:r>
            <a:r>
              <a:rPr lang="cs-CZ" dirty="0" err="1"/>
              <a:t>with</a:t>
            </a:r>
            <a:r>
              <a:rPr lang="cs-CZ" dirty="0"/>
              <a:t> </a:t>
            </a:r>
            <a:r>
              <a:rPr lang="en-US" dirty="0"/>
              <a:t>scanning lines and </a:t>
            </a:r>
            <a:r>
              <a:rPr lang="cs-CZ" dirty="0" err="1"/>
              <a:t>detected</a:t>
            </a:r>
            <a:r>
              <a:rPr lang="cs-CZ" dirty="0"/>
              <a:t> </a:t>
            </a:r>
            <a:r>
              <a:rPr lang="cs-CZ" dirty="0" err="1"/>
              <a:t>walls</a:t>
            </a:r>
            <a:endParaRPr lang="cs-CZ" dirty="0"/>
          </a:p>
        </p:txBody>
      </p:sp>
      <p:cxnSp>
        <p:nvCxnSpPr>
          <p:cNvPr id="8" name="Přímá spojnice 7">
            <a:extLst>
              <a:ext uri="{FF2B5EF4-FFF2-40B4-BE49-F238E27FC236}">
                <a16:creationId xmlns:a16="http://schemas.microsoft.com/office/drawing/2014/main" id="{6DA43D8E-AB17-69ED-902C-476C63AFF7F8}"/>
              </a:ext>
            </a:extLst>
          </p:cNvPr>
          <p:cNvCxnSpPr/>
          <p:nvPr/>
        </p:nvCxnSpPr>
        <p:spPr>
          <a:xfrm>
            <a:off x="3995067" y="1418352"/>
            <a:ext cx="546100" cy="0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Přímá spojnice 8">
            <a:extLst>
              <a:ext uri="{FF2B5EF4-FFF2-40B4-BE49-F238E27FC236}">
                <a16:creationId xmlns:a16="http://schemas.microsoft.com/office/drawing/2014/main" id="{D38110DC-2C15-8322-C288-45BCE54D08EB}"/>
              </a:ext>
            </a:extLst>
          </p:cNvPr>
          <p:cNvCxnSpPr/>
          <p:nvPr/>
        </p:nvCxnSpPr>
        <p:spPr>
          <a:xfrm>
            <a:off x="3995067" y="1603018"/>
            <a:ext cx="5461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ovéPole 9">
            <a:extLst>
              <a:ext uri="{FF2B5EF4-FFF2-40B4-BE49-F238E27FC236}">
                <a16:creationId xmlns:a16="http://schemas.microsoft.com/office/drawing/2014/main" id="{78C045F3-5066-BAD9-6586-ED9B45C731B3}"/>
              </a:ext>
            </a:extLst>
          </p:cNvPr>
          <p:cNvSpPr txBox="1"/>
          <p:nvPr/>
        </p:nvSpPr>
        <p:spPr>
          <a:xfrm>
            <a:off x="4627880" y="1199287"/>
            <a:ext cx="706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rgbClr val="00B0F0"/>
                </a:solidFill>
              </a:rPr>
              <a:t>wall</a:t>
            </a:r>
            <a:endParaRPr lang="cs-CZ" dirty="0">
              <a:solidFill>
                <a:srgbClr val="00B0F0"/>
              </a:solidFill>
            </a:endParaRP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0597B643-9DEE-93B1-2364-986520ECCDAF}"/>
              </a:ext>
            </a:extLst>
          </p:cNvPr>
          <p:cNvSpPr txBox="1"/>
          <p:nvPr/>
        </p:nvSpPr>
        <p:spPr>
          <a:xfrm>
            <a:off x="4541167" y="1418352"/>
            <a:ext cx="880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1">
                    <a:lumMod val="75000"/>
                  </a:schemeClr>
                </a:solidFill>
              </a:rPr>
              <a:t>lumen</a:t>
            </a:r>
          </a:p>
        </p:txBody>
      </p:sp>
    </p:spTree>
    <p:extLst>
      <p:ext uri="{BB962C8B-B14F-4D97-AF65-F5344CB8AC3E}">
        <p14:creationId xmlns:p14="http://schemas.microsoft.com/office/powerpoint/2010/main" val="1698813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A88ED3D-EE26-5B50-10ED-203322E8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your attention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C0F8622E-4588-6F89-EC21-A44252AF4803}"/>
              </a:ext>
            </a:extLst>
          </p:cNvPr>
          <p:cNvSpPr txBox="1"/>
          <p:nvPr/>
        </p:nvSpPr>
        <p:spPr>
          <a:xfrm>
            <a:off x="3830320" y="4511040"/>
            <a:ext cx="5496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>
                <a:solidFill>
                  <a:srgbClr val="5B5FC7"/>
                </a:solidFill>
                <a:latin typeface="Segoe UI" panose="020B0502040204020203" pitchFamily="34" charset="0"/>
                <a:hlinkClick r:id="rId2"/>
              </a:rPr>
              <a:t>xfedor09</a:t>
            </a:r>
            <a:r>
              <a:rPr lang="sk-SK" b="0" i="0" dirty="0">
                <a:solidFill>
                  <a:srgbClr val="5B5FC7"/>
                </a:solidFill>
                <a:effectLst/>
                <a:latin typeface="Segoe UI" panose="020B0502040204020203" pitchFamily="34" charset="0"/>
                <a:hlinkClick r:id="rId2"/>
              </a:rPr>
              <a:t>@vutbr.cz</a:t>
            </a:r>
            <a:r>
              <a:rPr lang="sk-SK" b="0" i="0" dirty="0">
                <a:solidFill>
                  <a:srgbClr val="5B5FC7"/>
                </a:solidFill>
                <a:effectLst/>
                <a:latin typeface="Segoe UI" panose="020B0502040204020203" pitchFamily="34" charset="0"/>
              </a:rPr>
              <a:t> </a:t>
            </a:r>
          </a:p>
          <a:p>
            <a:r>
              <a:rPr lang="sk-SK" dirty="0">
                <a:solidFill>
                  <a:srgbClr val="5B5FC7"/>
                </a:solidFill>
                <a:latin typeface="Segoe UI" panose="020B0502040204020203" pitchFamily="34" charset="0"/>
                <a:hlinkClick r:id="rId3"/>
              </a:rPr>
              <a:t>xspako00</a:t>
            </a:r>
            <a:r>
              <a:rPr lang="sk-SK" b="0" i="0" dirty="0">
                <a:solidFill>
                  <a:srgbClr val="5B5FC7"/>
                </a:solidFill>
                <a:effectLst/>
                <a:latin typeface="Segoe UI" panose="020B0502040204020203" pitchFamily="34" charset="0"/>
                <a:hlinkClick r:id="rId3"/>
              </a:rPr>
              <a:t>@vutbr.cz</a:t>
            </a:r>
            <a:endParaRPr lang="sk-SK" dirty="0">
              <a:solidFill>
                <a:srgbClr val="5B5FC7"/>
              </a:solidFill>
              <a:latin typeface="Segoe UI" panose="020B0502040204020203" pitchFamily="34" charset="0"/>
            </a:endParaRPr>
          </a:p>
          <a:p>
            <a:r>
              <a:rPr lang="sk-SK" dirty="0">
                <a:solidFill>
                  <a:srgbClr val="5B5FC7"/>
                </a:solidFill>
                <a:latin typeface="Segoe UI" panose="020B0502040204020203" pitchFamily="34" charset="0"/>
                <a:hlinkClick r:id="rId4"/>
              </a:rPr>
              <a:t>xsakma00</a:t>
            </a:r>
            <a:r>
              <a:rPr lang="sk-SK" b="0" i="0" dirty="0">
                <a:solidFill>
                  <a:srgbClr val="5B5FC7"/>
                </a:solidFill>
                <a:effectLst/>
                <a:latin typeface="Segoe UI" panose="020B0502040204020203" pitchFamily="34" charset="0"/>
                <a:hlinkClick r:id="rId4"/>
              </a:rPr>
              <a:t>@vutbr.cz</a:t>
            </a:r>
            <a:r>
              <a:rPr lang="sk-SK" b="0" i="0" dirty="0">
                <a:solidFill>
                  <a:srgbClr val="5B5FC7"/>
                </a:solidFill>
                <a:effectLst/>
                <a:latin typeface="Segoe UI" panose="020B0502040204020203" pitchFamily="34" charset="0"/>
              </a:rPr>
              <a:t> 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26817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84346DB-6AF4-99C6-A454-3FC0C2175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sk-SK" dirty="0" err="1"/>
              <a:t>What</a:t>
            </a:r>
            <a:r>
              <a:rPr lang="sk-SK" dirty="0"/>
              <a:t> </a:t>
            </a:r>
            <a:r>
              <a:rPr lang="sk-SK" dirty="0" err="1"/>
              <a:t>reveals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v</a:t>
            </a:r>
            <a:r>
              <a:rPr lang="en-US" dirty="0" err="1"/>
              <a:t>essel</a:t>
            </a:r>
            <a:r>
              <a:rPr lang="en-US" dirty="0"/>
              <a:t> wall to lumen ratio </a:t>
            </a:r>
            <a:r>
              <a:rPr lang="sk-SK" dirty="0"/>
              <a:t>?</a:t>
            </a:r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id="{3AAC1903-1C2E-21A0-C914-4BBC11AF569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sk-SK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FBA536-2B78-A642-BA32-8004D5E29B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" t="1671" r="1646" b="9174"/>
          <a:stretch/>
        </p:blipFill>
        <p:spPr bwMode="auto">
          <a:xfrm>
            <a:off x="3200400" y="2255520"/>
            <a:ext cx="5405120" cy="367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7587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5D5BFBE-C2A8-293A-CC7D-2A7EAA0C2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66314"/>
            <a:ext cx="4368602" cy="1956841"/>
          </a:xfrm>
        </p:spPr>
        <p:txBody>
          <a:bodyPr anchor="b">
            <a:normAutofit/>
          </a:bodyPr>
          <a:lstStyle/>
          <a:p>
            <a:r>
              <a:rPr lang="sk-SK" sz="5400" dirty="0" err="1"/>
              <a:t>The</a:t>
            </a:r>
            <a:r>
              <a:rPr lang="sk-SK" sz="5400" dirty="0"/>
              <a:t> </a:t>
            </a:r>
            <a:r>
              <a:rPr lang="sk-SK" sz="5400" dirty="0" err="1"/>
              <a:t>main</a:t>
            </a:r>
            <a:r>
              <a:rPr lang="sk-SK" sz="5400" dirty="0"/>
              <a:t> </a:t>
            </a:r>
            <a:r>
              <a:rPr lang="sk-SK" sz="5400" dirty="0" err="1"/>
              <a:t>aim</a:t>
            </a:r>
            <a:r>
              <a:rPr lang="sk-SK" sz="5400" dirty="0"/>
              <a:t>  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274577-15D4-BB72-7B80-E125A3583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05282"/>
            <a:ext cx="11308080" cy="3659732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</a:pPr>
            <a:r>
              <a:rPr lang="en-US" dirty="0"/>
              <a:t>Design and realize automatic algorithm for vessel wall segmentation.</a:t>
            </a:r>
            <a:endParaRPr lang="sk-SK" dirty="0"/>
          </a:p>
          <a:p>
            <a:pPr>
              <a:lnSpc>
                <a:spcPct val="250000"/>
              </a:lnSpc>
            </a:pPr>
            <a:r>
              <a:rPr lang="en-US" dirty="0"/>
              <a:t>Determine the vessel wall to lumen ratio. </a:t>
            </a:r>
            <a:endParaRPr lang="sk-SK" dirty="0"/>
          </a:p>
          <a:p>
            <a:pPr>
              <a:lnSpc>
                <a:spcPct val="250000"/>
              </a:lnSpc>
            </a:pPr>
            <a:r>
              <a:rPr lang="en-US" dirty="0"/>
              <a:t>Test the proposed algorithm and evaluate the obtained results. </a:t>
            </a:r>
            <a:endParaRPr lang="sk-SK" dirty="0"/>
          </a:p>
          <a:p>
            <a:pPr marL="0" indent="0"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057859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5D5BFBE-C2A8-293A-CC7D-2A7EAA0C2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182" y="1001295"/>
            <a:ext cx="3314700" cy="1169350"/>
          </a:xfrm>
        </p:spPr>
        <p:txBody>
          <a:bodyPr anchor="b">
            <a:normAutofit/>
          </a:bodyPr>
          <a:lstStyle/>
          <a:p>
            <a:pPr algn="ctr"/>
            <a:r>
              <a:rPr lang="en-US" sz="5400" dirty="0"/>
              <a:t>Input data</a:t>
            </a:r>
            <a:endParaRPr lang="sk-SK" sz="5400" dirty="0"/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274577-15D4-BB72-7B80-E125A3583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2905358"/>
            <a:ext cx="4231639" cy="3320668"/>
          </a:xfrm>
        </p:spPr>
        <p:txBody>
          <a:bodyPr>
            <a:normAutofit/>
          </a:bodyPr>
          <a:lstStyle/>
          <a:p>
            <a:r>
              <a:rPr lang="en-US" sz="2600" dirty="0"/>
              <a:t>Database includes grayscale images 1500x1500 [</a:t>
            </a:r>
            <a:r>
              <a:rPr lang="en-US" sz="2600" dirty="0" err="1"/>
              <a:t>px</a:t>
            </a:r>
            <a:r>
              <a:rPr lang="en-US" sz="2600" dirty="0"/>
              <a:t>],            gained by Adaptive Optics (AO)</a:t>
            </a:r>
          </a:p>
        </p:txBody>
      </p:sp>
      <p:pic>
        <p:nvPicPr>
          <p:cNvPr id="5" name="Obrázek 4" descr="Obsah obrázku bezobratlí, červ&#10;&#10;Popis byl vytvořen automaticky">
            <a:extLst>
              <a:ext uri="{FF2B5EF4-FFF2-40B4-BE49-F238E27FC236}">
                <a16:creationId xmlns:a16="http://schemas.microsoft.com/office/drawing/2014/main" id="{C3F9E3EC-FC44-D62C-F31C-CAC40B88B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591" y="0"/>
            <a:ext cx="6858000" cy="6858000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6F59FE9E-3782-9461-7D78-3A6D06341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882" y="3364454"/>
            <a:ext cx="3659188" cy="3493546"/>
          </a:xfrm>
          <a:prstGeom prst="rect">
            <a:avLst/>
          </a:prstGeom>
        </p:spPr>
      </p:pic>
      <p:sp>
        <p:nvSpPr>
          <p:cNvPr id="11" name="Obdélník 10">
            <a:extLst>
              <a:ext uri="{FF2B5EF4-FFF2-40B4-BE49-F238E27FC236}">
                <a16:creationId xmlns:a16="http://schemas.microsoft.com/office/drawing/2014/main" id="{245E70BF-B73D-FEB6-5670-635E766718C7}"/>
              </a:ext>
            </a:extLst>
          </p:cNvPr>
          <p:cNvSpPr/>
          <p:nvPr/>
        </p:nvSpPr>
        <p:spPr>
          <a:xfrm>
            <a:off x="6743701" y="1231901"/>
            <a:ext cx="1041400" cy="9387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16" name="Přímá spojnice 15">
            <a:extLst>
              <a:ext uri="{FF2B5EF4-FFF2-40B4-BE49-F238E27FC236}">
                <a16:creationId xmlns:a16="http://schemas.microsoft.com/office/drawing/2014/main" id="{AD5AF3B6-BAF5-CE24-A239-D351F124B2B8}"/>
              </a:ext>
            </a:extLst>
          </p:cNvPr>
          <p:cNvCxnSpPr>
            <a:cxnSpLocks/>
          </p:cNvCxnSpPr>
          <p:nvPr/>
        </p:nvCxnSpPr>
        <p:spPr>
          <a:xfrm flipH="1">
            <a:off x="4264882" y="1231901"/>
            <a:ext cx="2478819" cy="21325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Přímá spojnice 16">
            <a:extLst>
              <a:ext uri="{FF2B5EF4-FFF2-40B4-BE49-F238E27FC236}">
                <a16:creationId xmlns:a16="http://schemas.microsoft.com/office/drawing/2014/main" id="{2B5771FA-5679-75F6-C933-6FDCF946D11E}"/>
              </a:ext>
            </a:extLst>
          </p:cNvPr>
          <p:cNvCxnSpPr>
            <a:cxnSpLocks/>
          </p:cNvCxnSpPr>
          <p:nvPr/>
        </p:nvCxnSpPr>
        <p:spPr>
          <a:xfrm>
            <a:off x="7785101" y="1231901"/>
            <a:ext cx="115783" cy="21325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246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5D5BFBE-C2A8-293A-CC7D-2A7EAA0C2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sk-SK" sz="5400"/>
              <a:t>Input</a:t>
            </a:r>
            <a:r>
              <a:rPr lang="sk-SK" sz="5400" dirty="0"/>
              <a:t> </a:t>
            </a:r>
            <a:r>
              <a:rPr lang="sk-SK" sz="5400"/>
              <a:t>data</a:t>
            </a:r>
            <a:r>
              <a:rPr lang="sk-SK" sz="5400" dirty="0"/>
              <a:t> </a:t>
            </a:r>
          </a:p>
        </p:txBody>
      </p:sp>
      <p:sp>
        <p:nvSpPr>
          <p:cNvPr id="4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274577-15D4-BB72-7B80-E125A3583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sk-SK" sz="2600" dirty="0" err="1"/>
              <a:t>What</a:t>
            </a:r>
            <a:r>
              <a:rPr lang="sk-SK" sz="2600" dirty="0"/>
              <a:t> </a:t>
            </a:r>
            <a:r>
              <a:rPr lang="sk-SK" sz="2600" dirty="0" err="1"/>
              <a:t>about</a:t>
            </a:r>
            <a:r>
              <a:rPr lang="sk-SK" sz="2600" dirty="0"/>
              <a:t> </a:t>
            </a:r>
            <a:r>
              <a:rPr lang="sk-SK" sz="2600" dirty="0" err="1"/>
              <a:t>this</a:t>
            </a:r>
            <a:r>
              <a:rPr lang="sk-SK" sz="2600" dirty="0"/>
              <a:t> </a:t>
            </a:r>
            <a:r>
              <a:rPr lang="sk-SK" sz="2600" dirty="0" err="1"/>
              <a:t>one</a:t>
            </a:r>
            <a:r>
              <a:rPr lang="sk-SK" sz="2600" dirty="0"/>
              <a:t> ? </a:t>
            </a:r>
          </a:p>
          <a:p>
            <a:r>
              <a:rPr lang="sk-SK" sz="2600" dirty="0" err="1"/>
              <a:t>Can</a:t>
            </a:r>
            <a:r>
              <a:rPr lang="sk-SK" sz="2600" dirty="0"/>
              <a:t> </a:t>
            </a:r>
            <a:r>
              <a:rPr lang="sk-SK" sz="2600" dirty="0" err="1"/>
              <a:t>you</a:t>
            </a:r>
            <a:r>
              <a:rPr lang="sk-SK" sz="2600" dirty="0"/>
              <a:t> </a:t>
            </a:r>
            <a:r>
              <a:rPr lang="sk-SK" sz="2600" dirty="0" err="1"/>
              <a:t>see</a:t>
            </a:r>
            <a:r>
              <a:rPr lang="sk-SK" sz="2600" dirty="0"/>
              <a:t> </a:t>
            </a:r>
            <a:r>
              <a:rPr lang="sk-SK" sz="2600" dirty="0" err="1"/>
              <a:t>the</a:t>
            </a:r>
            <a:r>
              <a:rPr lang="sk-SK" sz="2600" dirty="0"/>
              <a:t> </a:t>
            </a:r>
            <a:r>
              <a:rPr lang="sk-SK" sz="2600" dirty="0" err="1"/>
              <a:t>vessel</a:t>
            </a:r>
            <a:r>
              <a:rPr lang="sk-SK" sz="2600" dirty="0"/>
              <a:t> </a:t>
            </a:r>
            <a:r>
              <a:rPr lang="sk-SK" sz="2600" dirty="0" err="1"/>
              <a:t>wall</a:t>
            </a:r>
            <a:r>
              <a:rPr lang="sk-SK" sz="2600" dirty="0"/>
              <a:t> </a:t>
            </a:r>
            <a:r>
              <a:rPr lang="sk-SK" sz="2600" dirty="0" err="1"/>
              <a:t>clearly</a:t>
            </a:r>
            <a:r>
              <a:rPr lang="sk-SK" sz="2600" dirty="0"/>
              <a:t> ?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21" name="Obrázok 20">
            <a:extLst>
              <a:ext uri="{FF2B5EF4-FFF2-40B4-BE49-F238E27FC236}">
                <a16:creationId xmlns:a16="http://schemas.microsoft.com/office/drawing/2014/main" id="{AA5CFE50-4C17-FFC0-01EA-8976839FA4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33" r="-2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cxnSp>
        <p:nvCxnSpPr>
          <p:cNvPr id="26" name="Rovná spojovacia šípka 25">
            <a:extLst>
              <a:ext uri="{FF2B5EF4-FFF2-40B4-BE49-F238E27FC236}">
                <a16:creationId xmlns:a16="http://schemas.microsoft.com/office/drawing/2014/main" id="{E2B5D3B6-32C1-AB4F-095A-403FFD5E2962}"/>
              </a:ext>
            </a:extLst>
          </p:cNvPr>
          <p:cNvCxnSpPr/>
          <p:nvPr/>
        </p:nvCxnSpPr>
        <p:spPr>
          <a:xfrm flipV="1">
            <a:off x="4206240" y="2997200"/>
            <a:ext cx="3119120" cy="9144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065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5D5BFBE-C2A8-293A-CC7D-2A7EAA0C2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sk-SK" sz="5400" dirty="0" err="1"/>
              <a:t>Input</a:t>
            </a:r>
            <a:r>
              <a:rPr lang="sk-SK" sz="5400" dirty="0"/>
              <a:t> </a:t>
            </a:r>
            <a:r>
              <a:rPr lang="sk-SK" sz="5400" dirty="0" err="1"/>
              <a:t>data</a:t>
            </a:r>
            <a:r>
              <a:rPr lang="sk-SK" sz="5400" dirty="0"/>
              <a:t> </a:t>
            </a:r>
          </a:p>
        </p:txBody>
      </p:sp>
      <p:sp>
        <p:nvSpPr>
          <p:cNvPr id="4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274577-15D4-BB72-7B80-E125A3583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795520" cy="3320668"/>
          </a:xfrm>
        </p:spPr>
        <p:txBody>
          <a:bodyPr>
            <a:normAutofit lnSpcReduction="10000"/>
          </a:bodyPr>
          <a:lstStyle/>
          <a:p>
            <a:r>
              <a:rPr lang="sk-SK" dirty="0" err="1"/>
              <a:t>What</a:t>
            </a:r>
            <a:r>
              <a:rPr lang="sk-SK" dirty="0"/>
              <a:t> </a:t>
            </a:r>
            <a:r>
              <a:rPr lang="sk-SK" dirty="0" err="1"/>
              <a:t>about</a:t>
            </a:r>
            <a:r>
              <a:rPr lang="sk-SK" dirty="0"/>
              <a:t> </a:t>
            </a:r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one</a:t>
            </a:r>
            <a:r>
              <a:rPr lang="sk-SK" dirty="0"/>
              <a:t> ? </a:t>
            </a:r>
          </a:p>
          <a:p>
            <a:r>
              <a:rPr lang="sk-SK" dirty="0" err="1"/>
              <a:t>Can</a:t>
            </a:r>
            <a:r>
              <a:rPr lang="sk-SK" dirty="0"/>
              <a:t> </a:t>
            </a:r>
            <a:r>
              <a:rPr lang="sk-SK" dirty="0" err="1"/>
              <a:t>you</a:t>
            </a:r>
            <a:r>
              <a:rPr lang="sk-SK" dirty="0"/>
              <a:t> </a:t>
            </a:r>
            <a:r>
              <a:rPr lang="sk-SK" dirty="0" err="1"/>
              <a:t>see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vessel</a:t>
            </a:r>
            <a:r>
              <a:rPr lang="sk-SK" dirty="0"/>
              <a:t> </a:t>
            </a:r>
            <a:r>
              <a:rPr lang="sk-SK" dirty="0" err="1"/>
              <a:t>wall</a:t>
            </a:r>
            <a:r>
              <a:rPr lang="sk-SK" dirty="0"/>
              <a:t> </a:t>
            </a:r>
            <a:r>
              <a:rPr lang="sk-SK" dirty="0" err="1"/>
              <a:t>clearly</a:t>
            </a:r>
            <a:r>
              <a:rPr lang="sk-SK" dirty="0"/>
              <a:t> ?</a:t>
            </a:r>
          </a:p>
          <a:p>
            <a:endParaRPr lang="sk-SK" sz="2600" dirty="0"/>
          </a:p>
          <a:p>
            <a:pPr marL="514350" indent="-514350">
              <a:buAutoNum type="arabicPeriod"/>
            </a:pPr>
            <a:r>
              <a:rPr lang="sk-SK" sz="2800" dirty="0" err="1"/>
              <a:t>Data</a:t>
            </a:r>
            <a:r>
              <a:rPr lang="sk-SK" sz="2800" dirty="0"/>
              <a:t> </a:t>
            </a:r>
            <a:r>
              <a:rPr lang="en-US" dirty="0"/>
              <a:t>prep</a:t>
            </a:r>
            <a:r>
              <a:rPr lang="sk-SK" sz="2800" dirty="0" err="1"/>
              <a:t>rocessing</a:t>
            </a:r>
            <a:r>
              <a:rPr lang="sk-SK" sz="2800" dirty="0"/>
              <a:t> </a:t>
            </a: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/>
              <a:t>Vessel center segmentation</a:t>
            </a:r>
          </a:p>
          <a:p>
            <a:pPr marL="514350" indent="-514350">
              <a:buAutoNum type="arabicPeriod"/>
            </a:pPr>
            <a:r>
              <a:rPr lang="en-US" dirty="0"/>
              <a:t>WLR calculation</a:t>
            </a:r>
            <a:endParaRPr lang="en-US" sz="2800" dirty="0"/>
          </a:p>
          <a:p>
            <a:pPr marL="0" indent="0">
              <a:buNone/>
            </a:pPr>
            <a:endParaRPr lang="sk-SK" sz="2600" dirty="0"/>
          </a:p>
          <a:p>
            <a:endParaRPr lang="sk-SK" sz="2600" dirty="0"/>
          </a:p>
          <a:p>
            <a:pPr marL="0" indent="0">
              <a:buNone/>
            </a:pPr>
            <a:endParaRPr lang="sk-SK" sz="2200" dirty="0"/>
          </a:p>
        </p:txBody>
      </p:sp>
      <p:pic>
        <p:nvPicPr>
          <p:cNvPr id="21" name="Obrázok 20">
            <a:extLst>
              <a:ext uri="{FF2B5EF4-FFF2-40B4-BE49-F238E27FC236}">
                <a16:creationId xmlns:a16="http://schemas.microsoft.com/office/drawing/2014/main" id="{AA5CFE50-4C17-FFC0-01EA-8976839FA4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33" r="-2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cxnSp>
        <p:nvCxnSpPr>
          <p:cNvPr id="26" name="Rovná spojovacia šípka 25">
            <a:extLst>
              <a:ext uri="{FF2B5EF4-FFF2-40B4-BE49-F238E27FC236}">
                <a16:creationId xmlns:a16="http://schemas.microsoft.com/office/drawing/2014/main" id="{E2B5D3B6-32C1-AB4F-095A-403FFD5E2962}"/>
              </a:ext>
            </a:extLst>
          </p:cNvPr>
          <p:cNvCxnSpPr>
            <a:cxnSpLocks/>
          </p:cNvCxnSpPr>
          <p:nvPr/>
        </p:nvCxnSpPr>
        <p:spPr>
          <a:xfrm flipV="1">
            <a:off x="4266773" y="2997199"/>
            <a:ext cx="3172460" cy="9144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BlokTextu 2">
            <a:extLst>
              <a:ext uri="{FF2B5EF4-FFF2-40B4-BE49-F238E27FC236}">
                <a16:creationId xmlns:a16="http://schemas.microsoft.com/office/drawing/2014/main" id="{CCB44CB6-5DF2-8E2F-C27A-08912C1E18DE}"/>
              </a:ext>
            </a:extLst>
          </p:cNvPr>
          <p:cNvSpPr txBox="1"/>
          <p:nvPr/>
        </p:nvSpPr>
        <p:spPr>
          <a:xfrm>
            <a:off x="7572302" y="2781756"/>
            <a:ext cx="18999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200" b="1" dirty="0">
                <a:solidFill>
                  <a:srgbClr val="FFFF00"/>
                </a:solidFill>
              </a:rPr>
              <a:t>??????</a:t>
            </a:r>
          </a:p>
        </p:txBody>
      </p:sp>
      <p:sp>
        <p:nvSpPr>
          <p:cNvPr id="4" name="Šípka: nadol 3">
            <a:extLst>
              <a:ext uri="{FF2B5EF4-FFF2-40B4-BE49-F238E27FC236}">
                <a16:creationId xmlns:a16="http://schemas.microsoft.com/office/drawing/2014/main" id="{64978CE8-0BBB-DF30-E321-6768885E9EBF}"/>
              </a:ext>
            </a:extLst>
          </p:cNvPr>
          <p:cNvSpPr/>
          <p:nvPr/>
        </p:nvSpPr>
        <p:spPr>
          <a:xfrm>
            <a:off x="1455420" y="4172807"/>
            <a:ext cx="373380" cy="443484"/>
          </a:xfrm>
          <a:prstGeom prst="down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95571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32A476A-D3A7-DC33-FC25-2D90789C2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196850"/>
            <a:ext cx="10515600" cy="1325563"/>
          </a:xfrm>
        </p:spPr>
        <p:txBody>
          <a:bodyPr/>
          <a:lstStyle/>
          <a:p>
            <a:r>
              <a:rPr lang="en-US" dirty="0"/>
              <a:t>1. </a:t>
            </a:r>
            <a:r>
              <a:rPr lang="sk-SK" dirty="0" err="1"/>
              <a:t>Data</a:t>
            </a:r>
            <a:r>
              <a:rPr lang="sk-SK" dirty="0"/>
              <a:t> </a:t>
            </a:r>
            <a:r>
              <a:rPr lang="sk-SK" dirty="0" err="1"/>
              <a:t>preprocessing</a:t>
            </a:r>
            <a:endParaRPr lang="sk-SK" dirty="0"/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4F02F72D-E5BE-C185-A51F-4D02060302C6}"/>
              </a:ext>
            </a:extLst>
          </p:cNvPr>
          <p:cNvSpPr txBox="1"/>
          <p:nvPr/>
        </p:nvSpPr>
        <p:spPr>
          <a:xfrm>
            <a:off x="8880172" y="5853506"/>
            <a:ext cx="2452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Preprocessing diagram</a:t>
            </a:r>
            <a:endParaRPr lang="cs-CZ" dirty="0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62E01BCC-8C45-E29C-5D70-2EDAA3E87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307" y="1116893"/>
            <a:ext cx="6692900" cy="5220407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D5FA1317-7ACF-D55E-4EA2-F2D76A426EE0}"/>
              </a:ext>
            </a:extLst>
          </p:cNvPr>
          <p:cNvSpPr txBox="1"/>
          <p:nvPr/>
        </p:nvSpPr>
        <p:spPr>
          <a:xfrm>
            <a:off x="2271592" y="5967968"/>
            <a:ext cx="5026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Preprocessing of image no. 1</a:t>
            </a:r>
            <a:endParaRPr lang="cs-CZ" dirty="0"/>
          </a:p>
        </p:txBody>
      </p:sp>
      <p:pic>
        <p:nvPicPr>
          <p:cNvPr id="13" name="Zástupný obsah 12">
            <a:extLst>
              <a:ext uri="{FF2B5EF4-FFF2-40B4-BE49-F238E27FC236}">
                <a16:creationId xmlns:a16="http://schemas.microsoft.com/office/drawing/2014/main" id="{019BD4E5-9C61-6890-FBEB-596E064294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71" y="635162"/>
            <a:ext cx="2452648" cy="5183705"/>
          </a:xfrm>
        </p:spPr>
      </p:pic>
    </p:spTree>
    <p:extLst>
      <p:ext uri="{BB962C8B-B14F-4D97-AF65-F5344CB8AC3E}">
        <p14:creationId xmlns:p14="http://schemas.microsoft.com/office/powerpoint/2010/main" val="3904771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155A83-53F7-C4CB-8694-E8FFBCDBA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72661"/>
            <a:ext cx="10515600" cy="1325563"/>
          </a:xfrm>
        </p:spPr>
        <p:txBody>
          <a:bodyPr/>
          <a:lstStyle/>
          <a:p>
            <a:r>
              <a:rPr lang="en-US" dirty="0"/>
              <a:t>2. Vessel center segmentation</a:t>
            </a:r>
            <a:endParaRPr lang="sk-SK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FFAD7396-AF6D-E4A3-BF70-F742BFF9BB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553" y="922075"/>
            <a:ext cx="2546048" cy="5271960"/>
          </a:xfr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D1A55F61-22CD-EDAB-8F3F-738668AD7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99" y="993553"/>
            <a:ext cx="8035007" cy="5129004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66CEDB06-75FE-7145-4695-9D6B131B5F47}"/>
              </a:ext>
            </a:extLst>
          </p:cNvPr>
          <p:cNvSpPr txBox="1"/>
          <p:nvPr/>
        </p:nvSpPr>
        <p:spPr>
          <a:xfrm>
            <a:off x="613954" y="6194035"/>
            <a:ext cx="7563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Vessel center segmentation of image no. 1</a:t>
            </a:r>
            <a:endParaRPr lang="cs-CZ" dirty="0"/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8497221C-47BD-BE43-3186-41C877D44EDC}"/>
              </a:ext>
            </a:extLst>
          </p:cNvPr>
          <p:cNvSpPr txBox="1"/>
          <p:nvPr/>
        </p:nvSpPr>
        <p:spPr>
          <a:xfrm>
            <a:off x="8466306" y="6122557"/>
            <a:ext cx="3142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Detection of vessel diagram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56612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155A83-53F7-C4CB-8694-E8FFBCDBA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0"/>
            <a:ext cx="10515600" cy="1325563"/>
          </a:xfrm>
        </p:spPr>
        <p:txBody>
          <a:bodyPr/>
          <a:lstStyle/>
          <a:p>
            <a:r>
              <a:rPr lang="en-US" dirty="0"/>
              <a:t>2. Vessel center segmentation, examples:</a:t>
            </a:r>
            <a:endParaRPr lang="sk-SK" dirty="0"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A825E32F-778B-C38A-6240-DEFF5B2D82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761" y="1076925"/>
            <a:ext cx="5139146" cy="2574712"/>
          </a:xfrm>
          <a:prstGeom prst="rect">
            <a:avLst/>
          </a:prstGeom>
        </p:spPr>
      </p:pic>
      <p:pic>
        <p:nvPicPr>
          <p:cNvPr id="14" name="Obrázek 13">
            <a:extLst>
              <a:ext uri="{FF2B5EF4-FFF2-40B4-BE49-F238E27FC236}">
                <a16:creationId xmlns:a16="http://schemas.microsoft.com/office/drawing/2014/main" id="{CFC214F7-15F1-03C1-5F00-809029F94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468" y="1076925"/>
            <a:ext cx="5175379" cy="2574712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3C40A7A9-4034-B87D-3A5C-72C9990A97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761" y="3834169"/>
            <a:ext cx="5159764" cy="2574712"/>
          </a:xfrm>
          <a:prstGeom prst="rect">
            <a:avLst/>
          </a:prstGeom>
        </p:spPr>
      </p:pic>
      <p:pic>
        <p:nvPicPr>
          <p:cNvPr id="18" name="Obrázek 17">
            <a:extLst>
              <a:ext uri="{FF2B5EF4-FFF2-40B4-BE49-F238E27FC236}">
                <a16:creationId xmlns:a16="http://schemas.microsoft.com/office/drawing/2014/main" id="{A13C9393-8FE3-4E12-06DA-49B8AF7B76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0468" y="3834169"/>
            <a:ext cx="5149424" cy="257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096474"/>
      </p:ext>
    </p:extLst>
  </p:cSld>
  <p:clrMapOvr>
    <a:masterClrMapping/>
  </p:clrMapOvr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296</Words>
  <Application>Microsoft Office PowerPoint</Application>
  <PresentationFormat>Širokoúhlá obrazovka</PresentationFormat>
  <Paragraphs>60</Paragraphs>
  <Slides>15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Segoe UI</vt:lpstr>
      <vt:lpstr>Motív Office</vt:lpstr>
      <vt:lpstr>17. Vessel wall to lumen ratio determination in adaptive optics retinal images</vt:lpstr>
      <vt:lpstr>What reveals the vessel wall to lumen ratio ?</vt:lpstr>
      <vt:lpstr>The main aim  </vt:lpstr>
      <vt:lpstr>Input data</vt:lpstr>
      <vt:lpstr>Input data </vt:lpstr>
      <vt:lpstr>Input data </vt:lpstr>
      <vt:lpstr>1. Data preprocessing</vt:lpstr>
      <vt:lpstr>2. Vessel center segmentation</vt:lpstr>
      <vt:lpstr>2. Vessel center segmentation, examples:</vt:lpstr>
      <vt:lpstr>3. WLR Calculation</vt:lpstr>
      <vt:lpstr>3. WLR Calculation</vt:lpstr>
      <vt:lpstr>3. WLR Calculation</vt:lpstr>
      <vt:lpstr>3. WLR Calculation</vt:lpstr>
      <vt:lpstr>3. WLR Calculation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17. Vessel wall to lumen ratio determination in adaptive optics retinal images</dc:title>
  <dc:creator>Klára Sakmárová</dc:creator>
  <cp:lastModifiedBy>Vasilii Fedorov</cp:lastModifiedBy>
  <cp:revision>20</cp:revision>
  <dcterms:created xsi:type="dcterms:W3CDTF">2022-05-01T09:35:27Z</dcterms:created>
  <dcterms:modified xsi:type="dcterms:W3CDTF">2022-05-03T22:29:11Z</dcterms:modified>
</cp:coreProperties>
</file>

<file path=docProps/thumbnail.jpeg>
</file>